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80" r:id="rId4"/>
    <p:sldId id="279" r:id="rId5"/>
    <p:sldId id="257" r:id="rId6"/>
    <p:sldId id="281" r:id="rId7"/>
    <p:sldId id="282" r:id="rId8"/>
    <p:sldId id="258" r:id="rId9"/>
    <p:sldId id="290" r:id="rId10"/>
    <p:sldId id="284" r:id="rId11"/>
    <p:sldId id="287" r:id="rId12"/>
    <p:sldId id="291" r:id="rId13"/>
    <p:sldId id="283" r:id="rId14"/>
    <p:sldId id="269" r:id="rId15"/>
    <p:sldId id="266" r:id="rId16"/>
    <p:sldId id="270" r:id="rId17"/>
    <p:sldId id="292" r:id="rId18"/>
    <p:sldId id="288" r:id="rId19"/>
    <p:sldId id="289" r:id="rId20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02" y="66"/>
      </p:cViewPr>
      <p:guideLst>
        <p:guide orient="horz" pos="2228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8A12F-2E54-4AC5-BD71-05D434F3F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664368-FE42-4B9A-9E47-D132C933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464FC4-CC30-4DBB-9267-E1EAE358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FF34D9-65D8-43C7-999E-64B92E8E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F378AF-A26B-46A1-92AC-B6521B166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111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2A4F2-E884-458E-AE7E-991DABEFD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1B447C-4F81-41A3-8E15-FF5860567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6BE7C1-780F-41B6-A481-3F4D7FF2A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224C9F-8828-45AC-B5DB-CCC90B75C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568C18-BB72-4E9B-AEB2-83FB3113A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665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4F511-25A3-428D-9EE7-04E3F7148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00DC7C-1425-4EA7-85FE-8AFDF3E86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A5F7B2-6F51-4012-B0CB-2BA69841F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30FE17-F553-4DC6-B999-1B3F6401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37B7A-7238-418E-926D-D52676AD8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5431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DE829-660A-4BF5-B1A9-4E331FCF6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CCFDA1-AFC6-4FA0-B06B-0A9AF2B5C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7FA74BA-7287-47AA-998B-0E3048CA8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9C2A8C-D738-4DF6-BD22-15895B5B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ACFCBE-94EB-4447-B8A2-EDC90A2A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32D1B3-ABB2-4A6F-90D6-6B47FAC8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575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2714B-3D6B-49E0-A6F0-9DA5C6CA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8A628D-C23B-4E88-9258-EFF25722E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0AE05C-D900-41F4-9FC0-A11658296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241DD6F-AB72-401E-B4E8-7C9E0A66F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F5B1883-88D1-4E4B-9425-56240A8A6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09BE1DB-3310-4351-BF8B-ECD4DCE9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2DB2929-0AAD-43EE-85FE-F20266E5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4F24FEF-C578-4B32-AAE3-07419F7F4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55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88FBB-5736-450F-A4F1-1BCD49368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B4E0784-1502-4938-8CD5-4B23588EB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1E6FDC7-35CC-4671-8F85-05A587332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2E752B8-488C-4ED6-B94E-DE3EC0CCE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989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33BF1DC-18D9-4288-B569-59458FD3A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630F36-A129-4A25-9085-B34D6403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54F2FC-0F32-44AF-BB52-AF308A943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953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7E24C-357A-44EA-905C-F384DB7F0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BCED33-C3BD-4A89-8C8F-3EA2B8BE2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936987-5316-4BC1-8C3C-CEE214F67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ADC644-92F7-4F45-AEB9-1624A493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AC5E40-CA44-4386-BD65-841F9F75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78C8CD-5191-4BB2-A748-D74ED569D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093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6492C-15C0-46C1-9880-53DA21531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DA5A9C4-EB2D-4276-A2DC-DCA61A4FC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F147DC-270B-487C-AAF0-ACE7CC00E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D3ECE4-872B-4405-BA0B-56853CE7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BE64F8-265B-46AC-AF1A-6DC69B104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52060C-956B-42C7-9D86-25707630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192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27E6D3-F6B6-4874-ABC6-50A7BC0C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1D0A79-6EE8-4605-B0F8-01F823C91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A6B0C5-9A28-4DE3-83AD-6B08B6EB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C9C25C-1FAB-41DD-BE2C-F9B8A254F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9922BB-09BA-4AB8-90ED-9E3DDC8E8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493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B811E0-29DC-4B76-96C5-17119DF0D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AF8971-607E-45D7-8D21-9E3ACA20F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06E3FE-F850-472F-8D9E-9BB69B9A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416BD1-82CF-49B6-96E3-DD040A40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3EA986-F41E-45D8-8804-4F3E4F73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840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9179D0-6EE9-4F46-81B6-864E0236B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ADA3B4-5BDD-4D81-AC46-AD83A714A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374CFC-40E5-4EFB-86E7-165D4FB5F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7737F-1560-4E4C-82AF-12ADE075A6C5}" type="datetimeFigureOut">
              <a:rPr lang="pt-BR" smtClean="0"/>
              <a:t>23/05/2019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B6930E-0B36-46BE-9C82-FA660516A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DBE707-0371-4CB6-A22F-391501A98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08535-C9BA-4A0D-8462-3827A2ACD87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986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mpreendafacil.prefeitura.sp.gov.br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la.ibge.gov.br/busca-online-cnae.html?view=divisao&amp;tipo=cnae&amp;versao=10&amp;divisao=64" TargetMode="External"/><Relationship Id="rId2" Type="http://schemas.openxmlformats.org/officeDocument/2006/relationships/hyperlink" Target="https://concla.ibge.gov.br/busca-online-cnae.html?view=secao&amp;tipo=cnae&amp;versao=10&amp;secao=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ncla.ibge.gov.br/busca-online-cnae.html?view=classe&amp;tipo=cnae&amp;versao=10&amp;classe=64999" TargetMode="External"/><Relationship Id="rId4" Type="http://schemas.openxmlformats.org/officeDocument/2006/relationships/hyperlink" Target="https://concla.ibge.gov.br/busca-online-cnae.html?view=grupo&amp;tipo=cnae&amp;versao=10&amp;grupo=649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8DC329-C282-4610-B9A3-941D160D8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488" y="19397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CONSTITUIÇÃO DA ESC - </a:t>
            </a:r>
            <a:r>
              <a:rPr lang="pt-BR" dirty="0"/>
              <a:t>PROCEDIMENTOS JUNTO AOS ÓRGÃOS PÚBLICOS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84E51E-497A-4ACC-A931-EED280FAA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4545" y="5365028"/>
            <a:ext cx="4876800" cy="741218"/>
          </a:xfrm>
        </p:spPr>
        <p:txBody>
          <a:bodyPr/>
          <a:lstStyle/>
          <a:p>
            <a:r>
              <a:rPr lang="pt-BR" dirty="0"/>
              <a:t>Cristina Engels Rodrigues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705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2F744F-401E-42E5-A4EF-C8E33D1F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946" y="1430301"/>
            <a:ext cx="8340436" cy="790648"/>
          </a:xfrm>
        </p:spPr>
        <p:txBody>
          <a:bodyPr>
            <a:normAutofit fontScale="90000"/>
          </a:bodyPr>
          <a:lstStyle/>
          <a:p>
            <a:pPr algn="ctr"/>
            <a:br>
              <a:rPr lang="pt-BR" dirty="0"/>
            </a:br>
            <a:r>
              <a:rPr lang="pt-BR" b="1" dirty="0"/>
              <a:t>ESC Lei complementar 167/2019 </a:t>
            </a:r>
            <a:br>
              <a:rPr lang="pt-BR" b="1" dirty="0"/>
            </a:br>
            <a:r>
              <a:rPr lang="pt-BR" b="1" dirty="0"/>
              <a:t>Tipos empresariais e capital 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8033B2-F932-4AFF-814A-45B6CF265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4" y="2220949"/>
            <a:ext cx="10515600" cy="4351338"/>
          </a:xfrm>
        </p:spPr>
        <p:txBody>
          <a:bodyPr>
            <a:normAutofit/>
          </a:bodyPr>
          <a:lstStyle/>
          <a:p>
            <a:endParaRPr lang="pt-BR" dirty="0"/>
          </a:p>
          <a:p>
            <a:pPr algn="just"/>
            <a:r>
              <a:rPr lang="pt-BR" dirty="0"/>
              <a:t>EIRELI (empresa Individual de Responsabilidade Limitada) – capital mínimo de 100 salários mínimos</a:t>
            </a:r>
          </a:p>
          <a:p>
            <a:pPr algn="just"/>
            <a:r>
              <a:rPr lang="pt-BR" dirty="0"/>
              <a:t>Sociedade Limitada – não há limite mínimo ou máximo para o capital</a:t>
            </a:r>
          </a:p>
          <a:p>
            <a:pPr algn="just"/>
            <a:r>
              <a:rPr lang="pt-BR" dirty="0"/>
              <a:t>Empresário Individual – não há limite mínimo ou máximo para o capital. Uma das desvantagens desse tipo empresarial, é que o empresário responde pela totalidade das dividas de empresa e não somente ao limite do capital social. </a:t>
            </a:r>
          </a:p>
          <a:p>
            <a:pPr algn="just"/>
            <a:r>
              <a:rPr lang="pt-BR" dirty="0"/>
              <a:t>Somente podem ser sócios das ESCs as </a:t>
            </a:r>
            <a:r>
              <a:rPr lang="pt-BR" b="1" dirty="0"/>
              <a:t>Pessoas Naturais</a:t>
            </a:r>
          </a:p>
        </p:txBody>
      </p:sp>
    </p:spTree>
    <p:extLst>
      <p:ext uri="{BB962C8B-B14F-4D97-AF65-F5344CB8AC3E}">
        <p14:creationId xmlns:p14="http://schemas.microsoft.com/office/powerpoint/2010/main" val="1146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ço Reservado para Conteúdo 12">
            <a:extLst>
              <a:ext uri="{FF2B5EF4-FFF2-40B4-BE49-F238E27FC236}">
                <a16:creationId xmlns:a16="http://schemas.microsoft.com/office/drawing/2014/main" id="{42505649-87F8-4F9C-BC66-159C7954AC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80" y="2514603"/>
            <a:ext cx="3362752" cy="3643737"/>
          </a:xfr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F138BB3-A62C-4D1A-B65B-CB8BBA090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751" y="1062937"/>
            <a:ext cx="9289473" cy="1325563"/>
          </a:xfrm>
        </p:spPr>
        <p:txBody>
          <a:bodyPr>
            <a:normAutofit/>
          </a:bodyPr>
          <a:lstStyle/>
          <a:p>
            <a:r>
              <a:rPr lang="pt-BR" sz="4000" b="1" dirty="0"/>
              <a:t>Processo de abertura e licenciamento de empresas no município de São Paulo</a:t>
            </a:r>
          </a:p>
        </p:txBody>
      </p:sp>
      <p:pic>
        <p:nvPicPr>
          <p:cNvPr id="11" name="Espaço Reservado para Conteúdo 10">
            <a:extLst>
              <a:ext uri="{FF2B5EF4-FFF2-40B4-BE49-F238E27FC236}">
                <a16:creationId xmlns:a16="http://schemas.microsoft.com/office/drawing/2014/main" id="{52F576E8-DD8C-4484-8C12-376E3479F3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7" y="2339696"/>
            <a:ext cx="5089665" cy="3643737"/>
          </a:xfrm>
        </p:spPr>
      </p:pic>
      <p:sp>
        <p:nvSpPr>
          <p:cNvPr id="6" name="Título 18">
            <a:extLst>
              <a:ext uri="{FF2B5EF4-FFF2-40B4-BE49-F238E27FC236}">
                <a16:creationId xmlns:a16="http://schemas.microsoft.com/office/drawing/2014/main" id="{D30BF6D9-E185-42F4-BD17-362DD60BBA1B}"/>
              </a:ext>
            </a:extLst>
          </p:cNvPr>
          <p:cNvSpPr txBox="1">
            <a:spLocks/>
          </p:cNvSpPr>
          <p:nvPr/>
        </p:nvSpPr>
        <p:spPr>
          <a:xfrm>
            <a:off x="1939637" y="6179122"/>
            <a:ext cx="5089664" cy="519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http://empreendafacil.prefeitura.sp.gov.br/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64419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DC90704-F40A-4426-880C-29502E1F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020" y="1099849"/>
            <a:ext cx="4743594" cy="1350818"/>
          </a:xfrm>
        </p:spPr>
        <p:txBody>
          <a:bodyPr/>
          <a:lstStyle/>
          <a:p>
            <a:r>
              <a:rPr lang="pt-BR" b="1" dirty="0"/>
              <a:t>1. Análise de viabilidade</a:t>
            </a:r>
            <a:br>
              <a:rPr lang="pt-BR" dirty="0"/>
            </a:b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8C1D7A44-9E9A-44A8-B843-1F781470B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9020" y="2353685"/>
            <a:ext cx="5219700" cy="3811588"/>
          </a:xfrm>
        </p:spPr>
        <p:txBody>
          <a:bodyPr>
            <a:normAutofit/>
          </a:bodyPr>
          <a:lstStyle/>
          <a:p>
            <a:endParaRPr lang="pt-BR" sz="3000" dirty="0"/>
          </a:p>
          <a:p>
            <a:pPr algn="just"/>
            <a:r>
              <a:rPr lang="pt-BR" sz="3000" dirty="0"/>
              <a:t>Tem como objetivo consultar se no </a:t>
            </a:r>
            <a:r>
              <a:rPr lang="pt-BR" sz="3000" b="1" dirty="0"/>
              <a:t>local pretendido </a:t>
            </a:r>
            <a:r>
              <a:rPr lang="pt-BR" sz="3000" dirty="0"/>
              <a:t>é permitido exercer a </a:t>
            </a:r>
            <a:r>
              <a:rPr lang="pt-BR" sz="3000" b="1" dirty="0"/>
              <a:t>atividade desejada</a:t>
            </a:r>
            <a:r>
              <a:rPr lang="pt-BR" sz="3000" dirty="0"/>
              <a:t>.</a:t>
            </a:r>
          </a:p>
          <a:p>
            <a:pPr algn="just"/>
            <a:endParaRPr lang="pt-BR" sz="500" dirty="0"/>
          </a:p>
          <a:p>
            <a:pPr algn="just"/>
            <a:r>
              <a:rPr lang="pt-BR" sz="3000" dirty="0"/>
              <a:t>Em sendo permitido, será liberado o acesso ao cadastro da Receita Federal.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0E460762-239C-4314-B071-AEC5B9BDC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627" y="670321"/>
            <a:ext cx="2761727" cy="55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3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40FF39-B943-448D-B672-326F6475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54" y="1256186"/>
            <a:ext cx="9240982" cy="1325563"/>
          </a:xfrm>
        </p:spPr>
        <p:txBody>
          <a:bodyPr>
            <a:normAutofit/>
          </a:bodyPr>
          <a:lstStyle/>
          <a:p>
            <a:r>
              <a:rPr lang="pt-BR" sz="3000" dirty="0"/>
              <a:t>É neste momento da Análise de Viabilidade que o CNAE da empresa é informado: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53AA73-7344-416F-BBAF-83B5B89F5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09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DEA0142-8C5A-4FA0-A132-E3B6D844DB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951303"/>
              </p:ext>
            </p:extLst>
          </p:nvPr>
        </p:nvGraphicFramePr>
        <p:xfrm>
          <a:off x="838200" y="2793682"/>
          <a:ext cx="10515599" cy="2373630"/>
        </p:xfrm>
        <a:graphic>
          <a:graphicData uri="http://schemas.openxmlformats.org/drawingml/2006/table">
            <a:tbl>
              <a:tblPr/>
              <a:tblGrid>
                <a:gridCol w="1165640">
                  <a:extLst>
                    <a:ext uri="{9D8B030D-6E8A-4147-A177-3AD203B41FA5}">
                      <a16:colId xmlns:a16="http://schemas.microsoft.com/office/drawing/2014/main" val="1729072639"/>
                    </a:ext>
                  </a:extLst>
                </a:gridCol>
                <a:gridCol w="210926">
                  <a:extLst>
                    <a:ext uri="{9D8B030D-6E8A-4147-A177-3AD203B41FA5}">
                      <a16:colId xmlns:a16="http://schemas.microsoft.com/office/drawing/2014/main" val="2561489909"/>
                    </a:ext>
                  </a:extLst>
                </a:gridCol>
                <a:gridCol w="9139033">
                  <a:extLst>
                    <a:ext uri="{9D8B030D-6E8A-4147-A177-3AD203B41FA5}">
                      <a16:colId xmlns:a16="http://schemas.microsoft.com/office/drawing/2014/main" val="1255420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Seção:</a:t>
                      </a:r>
                    </a:p>
                  </a:txBody>
                  <a:tcPr marL="95250" marR="95250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u="sng" dirty="0">
                          <a:solidFill>
                            <a:srgbClr val="2D386F"/>
                          </a:solidFill>
                          <a:effectLst/>
                          <a:hlinkClick r:id="rId2"/>
                        </a:rPr>
                        <a:t>K</a:t>
                      </a:r>
                      <a:endParaRPr lang="pt-BR" b="1" dirty="0">
                        <a:effectLst/>
                      </a:endParaRP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>
                          <a:effectLst/>
                        </a:rPr>
                        <a:t>ATIVIDADES FINANCEIRAS, DE SEGUROS E SERVIÇOS RELACIONADOS</a:t>
                      </a: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836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Divisão:</a:t>
                      </a:r>
                    </a:p>
                  </a:txBody>
                  <a:tcPr marL="95250" marR="95250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 </a:t>
                      </a: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u="sng" dirty="0">
                          <a:solidFill>
                            <a:srgbClr val="2D386F"/>
                          </a:solidFill>
                          <a:effectLst/>
                          <a:hlinkClick r:id="rId3"/>
                        </a:rPr>
                        <a:t>64</a:t>
                      </a:r>
                      <a:r>
                        <a:rPr lang="pt-BR" dirty="0">
                          <a:effectLst/>
                        </a:rPr>
                        <a:t> ATIVIDADES DE SERVIÇOS FINANCEIROS</a:t>
                      </a: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8586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Grupo:</a:t>
                      </a:r>
                    </a:p>
                  </a:txBody>
                  <a:tcPr marL="95250" marR="95250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 </a:t>
                      </a: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u="sng" dirty="0">
                          <a:solidFill>
                            <a:srgbClr val="2D386F"/>
                          </a:solidFill>
                          <a:effectLst/>
                          <a:hlinkClick r:id="rId4"/>
                        </a:rPr>
                        <a:t>64.9</a:t>
                      </a:r>
                      <a:r>
                        <a:rPr lang="pt-BR" dirty="0">
                          <a:effectLst/>
                        </a:rPr>
                        <a:t> Atividades de serviços financeiros não especificadas anteriormente</a:t>
                      </a:r>
                    </a:p>
                  </a:txBody>
                  <a:tcPr marL="228600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78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Classe:</a:t>
                      </a:r>
                    </a:p>
                  </a:txBody>
                  <a:tcPr marL="95250" marR="95250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 </a:t>
                      </a: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b="1" u="sng" dirty="0">
                          <a:solidFill>
                            <a:srgbClr val="2D386F"/>
                          </a:solidFill>
                          <a:effectLst/>
                          <a:hlinkClick r:id="rId5"/>
                        </a:rPr>
                        <a:t>64.99-9</a:t>
                      </a:r>
                      <a:r>
                        <a:rPr lang="pt-BR" dirty="0">
                          <a:effectLst/>
                        </a:rPr>
                        <a:t> Outras atividades de serviços financeiros não especificadas anteriormente</a:t>
                      </a:r>
                    </a:p>
                  </a:txBody>
                  <a:tcPr marL="419100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90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b="1" dirty="0">
                          <a:effectLst/>
                        </a:rPr>
                        <a:t>Subclasse:</a:t>
                      </a:r>
                    </a:p>
                  </a:txBody>
                  <a:tcPr marL="95250" marR="95250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>
                          <a:effectLst/>
                        </a:rPr>
                        <a:t> </a:t>
                      </a:r>
                    </a:p>
                  </a:txBody>
                  <a:tcPr marL="47625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</a:rPr>
                        <a:t>6499-9/99 Outras atividades de serviços financeiros não especificadas anteriormente</a:t>
                      </a:r>
                      <a:endParaRPr lang="pt-BR" sz="2000" dirty="0">
                        <a:effectLst/>
                      </a:endParaRPr>
                    </a:p>
                  </a:txBody>
                  <a:tcPr marL="609600" marR="4762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886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84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DC90704-F40A-4426-880C-29502E1F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133" y="1099849"/>
            <a:ext cx="5219700" cy="1350818"/>
          </a:xfrm>
        </p:spPr>
        <p:txBody>
          <a:bodyPr/>
          <a:lstStyle/>
          <a:p>
            <a:r>
              <a:rPr lang="pt-BR" b="1" dirty="0"/>
              <a:t>2. Inscrição na Receita Federal</a:t>
            </a:r>
            <a:br>
              <a:rPr lang="pt-BR" dirty="0"/>
            </a:b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8C1D7A44-9E9A-44A8-B843-1F781470B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3133" y="2085109"/>
            <a:ext cx="5219700" cy="3811588"/>
          </a:xfrm>
        </p:spPr>
        <p:txBody>
          <a:bodyPr>
            <a:normAutofit fontScale="92500" lnSpcReduction="10000"/>
          </a:bodyPr>
          <a:lstStyle/>
          <a:p>
            <a:pPr algn="just"/>
            <a:endParaRPr lang="pt-BR" sz="3000" dirty="0"/>
          </a:p>
          <a:p>
            <a:pPr algn="just"/>
            <a:r>
              <a:rPr lang="pt-BR" sz="3000" dirty="0"/>
              <a:t>Visa ao detalhamento do </a:t>
            </a:r>
            <a:r>
              <a:rPr lang="pt-BR" sz="3000" b="1" dirty="0"/>
              <a:t>objeto social da empresa</a:t>
            </a:r>
            <a:r>
              <a:rPr lang="pt-BR" sz="3000" dirty="0"/>
              <a:t> e </a:t>
            </a:r>
            <a:r>
              <a:rPr lang="pt-BR" sz="3000" b="1" dirty="0"/>
              <a:t>quadro societário </a:t>
            </a:r>
            <a:r>
              <a:rPr lang="pt-BR" sz="3000" dirty="0"/>
              <a:t>no âmbito nacional.</a:t>
            </a:r>
          </a:p>
          <a:p>
            <a:pPr algn="just"/>
            <a:endParaRPr lang="pt-BR" sz="3000" dirty="0"/>
          </a:p>
          <a:p>
            <a:pPr algn="just"/>
            <a:r>
              <a:rPr lang="pt-BR" sz="3000" dirty="0"/>
              <a:t>Após essa fase, são gerados os números de recibo e identificação, e é liberado o registro das informações na Junta Comercial 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63BE5A5-A1B7-4654-93F2-BDC7DB5BF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967" y="706582"/>
            <a:ext cx="2481705" cy="598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1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DC90704-F40A-4426-880C-29502E1F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933" y="1058284"/>
            <a:ext cx="5408612" cy="1350818"/>
          </a:xfrm>
        </p:spPr>
        <p:txBody>
          <a:bodyPr/>
          <a:lstStyle/>
          <a:p>
            <a:r>
              <a:rPr lang="pt-BR" b="1" dirty="0"/>
              <a:t>3. Registro na Junta Comercial </a:t>
            </a:r>
            <a:br>
              <a:rPr lang="pt-BR" dirty="0"/>
            </a:b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8C1D7A44-9E9A-44A8-B843-1F781470B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933" y="2195946"/>
            <a:ext cx="5219700" cy="3811588"/>
          </a:xfrm>
        </p:spPr>
        <p:txBody>
          <a:bodyPr>
            <a:normAutofit/>
          </a:bodyPr>
          <a:lstStyle/>
          <a:p>
            <a:endParaRPr lang="pt-BR" sz="3000" dirty="0"/>
          </a:p>
          <a:p>
            <a:pPr algn="just"/>
            <a:r>
              <a:rPr lang="pt-BR" sz="3000" dirty="0"/>
              <a:t>Busca pormenorizar</a:t>
            </a:r>
            <a:r>
              <a:rPr lang="pt-BR" sz="3000" b="1" dirty="0"/>
              <a:t> </a:t>
            </a:r>
            <a:r>
              <a:rPr lang="pt-BR" sz="3000" dirty="0"/>
              <a:t>as</a:t>
            </a:r>
            <a:r>
              <a:rPr lang="pt-BR" sz="3000" b="1" dirty="0"/>
              <a:t> informações do objeto social </a:t>
            </a:r>
            <a:r>
              <a:rPr lang="pt-BR" sz="3000" dirty="0"/>
              <a:t>da empresa e </a:t>
            </a:r>
            <a:r>
              <a:rPr lang="pt-BR" sz="3000" b="1" dirty="0"/>
              <a:t>quadro societário </a:t>
            </a:r>
            <a:r>
              <a:rPr lang="pt-BR" sz="3000" dirty="0"/>
              <a:t>na esfera estadual.</a:t>
            </a:r>
          </a:p>
          <a:p>
            <a:pPr algn="just"/>
            <a:r>
              <a:rPr lang="pt-BR" sz="3000" dirty="0"/>
              <a:t>Deferida essa fase, são gerados o CNPJ e NIRE.  A empresa está aberta.</a:t>
            </a:r>
          </a:p>
        </p:txBody>
      </p:sp>
      <p:pic>
        <p:nvPicPr>
          <p:cNvPr id="5" name="Espaço Reservado para Conteúdo 3">
            <a:extLst>
              <a:ext uri="{FF2B5EF4-FFF2-40B4-BE49-F238E27FC236}">
                <a16:creationId xmlns:a16="http://schemas.microsoft.com/office/drawing/2014/main" id="{E48C0D1C-83C6-4AE8-9987-A688C803A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337" y="706582"/>
            <a:ext cx="2458120" cy="548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68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C7E0A-0807-45BA-9094-BADD21DA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497" y="1093570"/>
            <a:ext cx="9621982" cy="1325563"/>
          </a:xfrm>
        </p:spPr>
        <p:txBody>
          <a:bodyPr>
            <a:normAutofit/>
          </a:bodyPr>
          <a:lstStyle/>
          <a:p>
            <a:r>
              <a:rPr lang="pt-BR" sz="4000" b="1" dirty="0"/>
              <a:t>Cláusulas mais importantes no Contrato Social 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A7DBD9-7267-4C40-A63A-F9674E449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233" y="2304762"/>
            <a:ext cx="10515600" cy="435133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pt-BR" sz="4200" b="1" dirty="0"/>
              <a:t>INSTRUMENTO PARTICULAR DE CONSTITUIÇÃO DE SOCIEDADE EMPRESÁRIA LIMITADA</a:t>
            </a:r>
          </a:p>
          <a:p>
            <a:pPr marL="0" indent="0" algn="ctr">
              <a:buNone/>
            </a:pPr>
            <a:r>
              <a:rPr lang="pt-BR" sz="4200" b="1" dirty="0"/>
              <a:t>SINFAC TESTE EMPRESA SIMPLES DE CRÉDITO LTDA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3800" dirty="0"/>
              <a:t>MARIA TESTE SINFAC, brasileira, natural de Ulha Negra, RS, casada, nascida em 25/12/1985, empresária, portadora do RG nº 12.345.678-9 SSP-SP, data de expedição 12/12/1999 e do CPF nº 123.456.789-00, residente e domiciliada na Rua do Oriente, 3456, Bairro da Cruz Alta, São Paulo, SP, CEP 11111-111. </a:t>
            </a:r>
          </a:p>
          <a:p>
            <a:pPr marL="0" indent="0">
              <a:buNone/>
            </a:pPr>
            <a:endParaRPr lang="pt-BR" sz="3800" dirty="0"/>
          </a:p>
          <a:p>
            <a:pPr marL="0" indent="0">
              <a:buNone/>
            </a:pPr>
            <a:r>
              <a:rPr lang="pt-BR" sz="3800" dirty="0"/>
              <a:t>APARECIDA TESTE SINFAC, brasileira, natural de Ulha Negra, RS, solteira, nascida em 30/03/1990, empresária, portadora do RG nº 98.765.432-1 SSP-SP, data de expedição 10/05/2005 e do CPF nº 987.654.321-00, residente e domiciliada na Rua do Norte, 456, Bairro da Cruz Alta, São Paulo, SP, CEP 11111-111. , resolvem de comum acordo e na melhor forma de direito, constituir uma sociedade limitada que será regida pelas seguintes cláusulas e condições:</a:t>
            </a:r>
          </a:p>
          <a:p>
            <a:pPr marL="0" indent="0">
              <a:buNone/>
            </a:pPr>
            <a:endParaRPr lang="pt-BR" sz="3800" dirty="0"/>
          </a:p>
          <a:p>
            <a:pPr marL="0" indent="0">
              <a:buNone/>
            </a:pPr>
            <a:r>
              <a:rPr lang="pt-BR" sz="3800" dirty="0"/>
              <a:t>PRIMEIRA – A sociedade girará sob o nome empresarial SINFAC TESTE EMPRESA SIMPLES DE CRÉDITO LTDA, e terá sede e domicílio Rua da Anunciação, 23, Centro, São Paulo, SP, 01000-000</a:t>
            </a:r>
          </a:p>
        </p:txBody>
      </p:sp>
    </p:spTree>
    <p:extLst>
      <p:ext uri="{BB962C8B-B14F-4D97-AF65-F5344CB8AC3E}">
        <p14:creationId xmlns:p14="http://schemas.microsoft.com/office/powerpoint/2010/main" val="175437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A7DBD9-7267-4C40-A63A-F9674E449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1280"/>
            <a:ext cx="10003270" cy="498410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sz="2300" dirty="0"/>
              <a:t>SEGUNDA – O objeto da sociedade: a sociedade destina-se à realização de operações de empréstimo, de financiamento e de desconto de títulos de crédito, exclusivamente com recursos próprios, tendo como contrapartes  microempreendedores individuais, microempresas e empresas de pequeno porte, nos termos da Lei Complementar 167/2019.</a:t>
            </a:r>
          </a:p>
          <a:p>
            <a:pPr marL="0" indent="0" algn="just">
              <a:buNone/>
            </a:pPr>
            <a:endParaRPr lang="pt-BR" sz="2300" dirty="0"/>
          </a:p>
          <a:p>
            <a:pPr marL="0" indent="0" algn="just">
              <a:buNone/>
            </a:pPr>
            <a:r>
              <a:rPr lang="pt-BR" sz="2300" dirty="0"/>
              <a:t>TERCEIRA - O capital social será de R$ 1.000.000,00 (hum milhão de reais), divididos em 1.000 (mil quotas) no valor nominal de R$ 1,00 (hum real) cada uma, totalmente integralizadas pelos sócios, distribuindo–se entre os mesmos da seguinte forma:</a:t>
            </a:r>
          </a:p>
          <a:p>
            <a:pPr marL="0" indent="0">
              <a:buNone/>
            </a:pPr>
            <a:endParaRPr lang="pt-BR" sz="2300" dirty="0"/>
          </a:p>
          <a:p>
            <a:pPr marL="0" indent="0">
              <a:buNone/>
            </a:pPr>
            <a:r>
              <a:rPr lang="pt-BR" sz="2300" dirty="0"/>
              <a:t>MARIA TESTE SINFAC ............ 980 quotas ........................... R$      980.000,00</a:t>
            </a:r>
          </a:p>
          <a:p>
            <a:pPr marL="0" indent="0">
              <a:buNone/>
            </a:pPr>
            <a:r>
              <a:rPr lang="pt-BR" sz="2300" dirty="0"/>
              <a:t>APARECIDA TESTE SINFAC ........20 quotas ..........................  R$        20.000,00</a:t>
            </a:r>
          </a:p>
          <a:p>
            <a:pPr marL="0" indent="0">
              <a:buNone/>
            </a:pPr>
            <a:r>
              <a:rPr lang="pt-BR" sz="2300" dirty="0"/>
              <a:t>TOTAL						              R$  1.000.000,00 </a:t>
            </a:r>
          </a:p>
          <a:p>
            <a:pPr marL="0" indent="0">
              <a:buNone/>
            </a:pPr>
            <a:endParaRPr lang="pt-BR" sz="2300" dirty="0"/>
          </a:p>
          <a:p>
            <a:pPr marL="0" indent="0">
              <a:buNone/>
            </a:pPr>
            <a:r>
              <a:rPr lang="pt-BR" sz="2300" b="1" dirty="0"/>
              <a:t>Observar a Instrução Normativa DREI nº 61, de </a:t>
            </a:r>
            <a:r>
              <a:rPr lang="pt-BR" sz="2300" b="1"/>
              <a:t>10/05/2019, </a:t>
            </a:r>
            <a:r>
              <a:rPr lang="pt-BR" sz="2300" b="1" dirty="0"/>
              <a:t>publicada 23/05/2019 para outros detalhes do contrato, especificas para a ESC.</a:t>
            </a:r>
          </a:p>
          <a:p>
            <a:pPr marL="0" indent="0">
              <a:buNone/>
            </a:pPr>
            <a:r>
              <a:rPr lang="pt-BR" sz="2300" b="1" dirty="0"/>
              <a:t>O SINFAC-SP oferece modelo desse contrato.</a:t>
            </a:r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E07FBA4-11C7-4AE3-86E9-96E66649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075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DC90704-F40A-4426-880C-29502E1F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261" y="1349230"/>
            <a:ext cx="4230976" cy="1350818"/>
          </a:xfrm>
        </p:spPr>
        <p:txBody>
          <a:bodyPr/>
          <a:lstStyle/>
          <a:p>
            <a:r>
              <a:rPr lang="pt-BR" b="1" dirty="0"/>
              <a:t>4. Registro no Município</a:t>
            </a:r>
            <a:br>
              <a:rPr lang="pt-BR" dirty="0"/>
            </a:b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8C1D7A44-9E9A-44A8-B843-1F781470B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012" y="2432268"/>
            <a:ext cx="5339339" cy="3811588"/>
          </a:xfrm>
        </p:spPr>
        <p:txBody>
          <a:bodyPr>
            <a:normAutofit/>
          </a:bodyPr>
          <a:lstStyle/>
          <a:p>
            <a:endParaRPr lang="pt-BR" sz="3000" dirty="0"/>
          </a:p>
          <a:p>
            <a:pPr algn="just"/>
            <a:r>
              <a:rPr lang="pt-BR" sz="3000" dirty="0"/>
              <a:t>Objetiva desbloquear o Cadastro de Contribuintes Mobiliários (CCM),  possibilitando o registro da empresa na esfera municipal.</a:t>
            </a:r>
          </a:p>
          <a:p>
            <a:pPr algn="just"/>
            <a:r>
              <a:rPr lang="pt-BR" sz="3000" dirty="0"/>
              <a:t>Deferida essa fase, o CCM é desbloqueado.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6998970-7FF0-4C1F-BF77-D22EF0A39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465" y="1066800"/>
            <a:ext cx="2921904" cy="59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20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D57BEE6-C2A8-4BE0-83F5-C1644542C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12" y="1252537"/>
            <a:ext cx="8562975" cy="4352925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851CFB49-BBC2-456B-A8A1-8C965F126792}"/>
              </a:ext>
            </a:extLst>
          </p:cNvPr>
          <p:cNvSpPr/>
          <p:nvPr/>
        </p:nvSpPr>
        <p:spPr>
          <a:xfrm>
            <a:off x="1662546" y="2332470"/>
            <a:ext cx="1011382" cy="595746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34F28014-4D8C-4D16-BD37-F7BD3FB0EB4E}"/>
              </a:ext>
            </a:extLst>
          </p:cNvPr>
          <p:cNvSpPr/>
          <p:nvPr/>
        </p:nvSpPr>
        <p:spPr>
          <a:xfrm>
            <a:off x="-402216" y="5009716"/>
            <a:ext cx="2216728" cy="59574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CED9F267-AB68-46CD-B81B-2B66C1DC951C}"/>
              </a:ext>
            </a:extLst>
          </p:cNvPr>
          <p:cNvSpPr txBox="1">
            <a:spLocks/>
          </p:cNvSpPr>
          <p:nvPr/>
        </p:nvSpPr>
        <p:spPr>
          <a:xfrm>
            <a:off x="1656051" y="5922600"/>
            <a:ext cx="8721436" cy="7236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Aguardamos um novo CNAE específico, que não tenha serviço vinculado</a:t>
            </a:r>
          </a:p>
        </p:txBody>
      </p:sp>
    </p:spTree>
    <p:extLst>
      <p:ext uri="{BB962C8B-B14F-4D97-AF65-F5344CB8AC3E}">
        <p14:creationId xmlns:p14="http://schemas.microsoft.com/office/powerpoint/2010/main" val="3490392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72EA2C-804C-40B6-8C5B-26B80A186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336" y="184404"/>
            <a:ext cx="6053328" cy="6489192"/>
          </a:xfrm>
          <a:prstGeom prst="rect">
            <a:avLst/>
          </a:prstGeom>
        </p:spPr>
      </p:pic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BD358169-4372-404F-9814-148894EF3D02}"/>
              </a:ext>
            </a:extLst>
          </p:cNvPr>
          <p:cNvSpPr/>
          <p:nvPr/>
        </p:nvSpPr>
        <p:spPr>
          <a:xfrm>
            <a:off x="852608" y="5340927"/>
            <a:ext cx="2216728" cy="59574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909DD27-C5FB-40CF-8049-C1AD27ECEFBA}"/>
              </a:ext>
            </a:extLst>
          </p:cNvPr>
          <p:cNvSpPr/>
          <p:nvPr/>
        </p:nvSpPr>
        <p:spPr>
          <a:xfrm>
            <a:off x="7980218" y="5340927"/>
            <a:ext cx="1011382" cy="595746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3471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DC90704-F40A-4426-880C-29502E1F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045" y="1381991"/>
            <a:ext cx="3787630" cy="1350818"/>
          </a:xfrm>
        </p:spPr>
        <p:txBody>
          <a:bodyPr/>
          <a:lstStyle/>
          <a:p>
            <a:r>
              <a:rPr lang="pt-BR" b="1" dirty="0"/>
              <a:t>5. Licenciamento</a:t>
            </a:r>
            <a:br>
              <a:rPr lang="pt-BR" b="1" dirty="0"/>
            </a:br>
            <a:endParaRPr lang="pt-BR" dirty="0"/>
          </a:p>
        </p:txBody>
      </p:sp>
      <p:sp>
        <p:nvSpPr>
          <p:cNvPr id="21" name="Espaço Reservado para Texto 20">
            <a:extLst>
              <a:ext uri="{FF2B5EF4-FFF2-40B4-BE49-F238E27FC236}">
                <a16:creationId xmlns:a16="http://schemas.microsoft.com/office/drawing/2014/main" id="{8C1D7A44-9E9A-44A8-B843-1F781470B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3045" y="2057400"/>
            <a:ext cx="5219700" cy="3811588"/>
          </a:xfrm>
        </p:spPr>
        <p:txBody>
          <a:bodyPr>
            <a:normAutofit/>
          </a:bodyPr>
          <a:lstStyle/>
          <a:p>
            <a:endParaRPr lang="pt-BR" sz="3000" dirty="0"/>
          </a:p>
          <a:p>
            <a:pPr algn="just"/>
            <a:r>
              <a:rPr lang="pt-BR" sz="3000" dirty="0"/>
              <a:t>Garante o detalhamento das informações preenchidas para obtenção de licenças específicas do município .</a:t>
            </a:r>
          </a:p>
          <a:p>
            <a:pPr algn="just"/>
            <a:r>
              <a:rPr lang="pt-BR" sz="3000" dirty="0"/>
              <a:t>Com o processo finalizado será emitido o Auto de Licença e Funcionamento.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8292631-E5A8-406A-AF8F-2ADF3D644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3964" y="1176312"/>
            <a:ext cx="2553764" cy="512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46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658E5-2880-41E0-9CF7-3AC7C109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0" y="1163782"/>
            <a:ext cx="7495312" cy="997528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RELACIONAMENTO COM O COAF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997654-F950-4517-986F-3A2BFF0B9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88" y="2476789"/>
            <a:ext cx="10515600" cy="34252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600" dirty="0"/>
              <a:t>A Lei Complementar 167/2019 inclui as ESCs no rol de pessoas obrigadas ao sistema de cooperação em Prevenção em Lavagem de Dinheiro e Financiamento ao Terrorismo. </a:t>
            </a:r>
          </a:p>
          <a:p>
            <a:pPr algn="just"/>
            <a:r>
              <a:rPr lang="pt-BR" sz="2600" dirty="0"/>
              <a:t>Como a ESC não tem órgão fiscalizador ou regulador próprio, o § 1º do artigo 14 da Lei 9613/98 determina ao COAF expedir instruções/resoluções específicas</a:t>
            </a:r>
            <a:r>
              <a:rPr lang="pt-BR" sz="2600" b="1" dirty="0"/>
              <a:t>. O COAF ainda não tem instrução específica para ESC. </a:t>
            </a:r>
          </a:p>
          <a:p>
            <a:pPr algn="just"/>
            <a:endParaRPr lang="pt-BR" sz="2600" dirty="0"/>
          </a:p>
          <a:p>
            <a:r>
              <a:rPr lang="pt-BR" sz="3200" b="1" dirty="0"/>
              <a:t>Acompanhe em nossas publicações as novidades sobre o assunto.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656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CEC719-5DF8-4BC7-8F8B-CC12745B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354" y="929553"/>
            <a:ext cx="6532418" cy="1325563"/>
          </a:xfrm>
        </p:spPr>
        <p:txBody>
          <a:bodyPr/>
          <a:lstStyle/>
          <a:p>
            <a:pPr algn="ctr"/>
            <a:r>
              <a:rPr lang="pt-BR" b="1" dirty="0"/>
              <a:t>Abertura de conta corrente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8854FC-0C2E-41EE-AA2E-B2116F47D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116"/>
            <a:ext cx="10023764" cy="385473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dirty="0"/>
              <a:t>Após a emissão do Cadastro Nacional da Pessoa Jurídica (CNPJ) pela  Receita Federal, deverá ser aberta conta corrente em nome da empresa para a integralização do capital constante no contrato. </a:t>
            </a:r>
          </a:p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/>
              <a:t>O capital deverá ser integralizado por meio de depósitos individualizados dos sócios conforme o contrato social. No nosso caso:</a:t>
            </a:r>
          </a:p>
          <a:p>
            <a:pPr lvl="0" algn="just"/>
            <a:r>
              <a:rPr lang="pt-BR" dirty="0"/>
              <a:t>R$ 980.000,00 será de responsabilidade de MARIA SINFAC TESTE </a:t>
            </a:r>
          </a:p>
          <a:p>
            <a:pPr lvl="0" algn="just"/>
            <a:r>
              <a:rPr lang="pt-BR" dirty="0"/>
              <a:t>R$  20.000,00 será de responsabilidade de APARECIDA SINFAC TESTE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8360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B2EC1-39CA-4E6F-B254-FF87DB94D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375" y="1653598"/>
            <a:ext cx="8813367" cy="1325563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/>
              <a:t>Emissão de Certificado Digital e-CNPJ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016D7B-9E80-417A-8106-A19B66B6A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375" y="3329998"/>
            <a:ext cx="9026239" cy="2267238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O Certificado digital </a:t>
            </a:r>
            <a:r>
              <a:rPr lang="pt-BR" b="1" dirty="0"/>
              <a:t>e-CNPJ, </a:t>
            </a:r>
            <a:r>
              <a:rPr lang="pt-BR" dirty="0"/>
              <a:t>será utilizado na comunicação com os órgãos públicos, tais como: Receita Federal, Previdência Social, Caixa Econômica Federal, Prefeitura.</a:t>
            </a:r>
          </a:p>
          <a:p>
            <a:pPr algn="just"/>
            <a:r>
              <a:rPr lang="pt-BR" dirty="0"/>
              <a:t>Também para assinatura das operações realizadas.</a:t>
            </a:r>
          </a:p>
        </p:txBody>
      </p:sp>
    </p:spTree>
    <p:extLst>
      <p:ext uri="{BB962C8B-B14F-4D97-AF65-F5344CB8AC3E}">
        <p14:creationId xmlns:p14="http://schemas.microsoft.com/office/powerpoint/2010/main" val="387614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C8DA961-AE79-4365-A46F-7CDAA7A3A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6" y="796636"/>
            <a:ext cx="6061364" cy="606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07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045DAC1-FB4C-423B-A83F-F30CD3C07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7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23164-B5A1-4D86-83CA-294756A16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15892"/>
          </a:xfrm>
        </p:spPr>
        <p:txBody>
          <a:bodyPr>
            <a:normAutofit/>
          </a:bodyPr>
          <a:lstStyle/>
          <a:p>
            <a:r>
              <a:rPr lang="pt-BR" b="1" dirty="0"/>
              <a:t>Dúvidas e outros esclarecimentos</a:t>
            </a:r>
            <a:br>
              <a:rPr lang="pt-BR" b="1" dirty="0"/>
            </a:br>
            <a:r>
              <a:rPr lang="pt-BR" b="1" dirty="0"/>
              <a:t>sinfacsp@sinfac-sp.com.br</a:t>
            </a:r>
          </a:p>
        </p:txBody>
      </p:sp>
    </p:spTree>
    <p:extLst>
      <p:ext uri="{BB962C8B-B14F-4D97-AF65-F5344CB8AC3E}">
        <p14:creationId xmlns:p14="http://schemas.microsoft.com/office/powerpoint/2010/main" val="33235382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834</Words>
  <Application>Microsoft Office PowerPoint</Application>
  <PresentationFormat>Widescreen</PresentationFormat>
  <Paragraphs>84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do Office</vt:lpstr>
      <vt:lpstr>CONSTITUIÇÃO DA ESC - PROCEDIMENTOS JUNTO AOS ÓRGÃOS PÚBLICOS</vt:lpstr>
      <vt:lpstr> ESC Lei complementar 167/2019  Tipos empresariais e capital   </vt:lpstr>
      <vt:lpstr>Processo de abertura e licenciamento de empresas no município de São Paulo</vt:lpstr>
      <vt:lpstr>1. Análise de viabilidade </vt:lpstr>
      <vt:lpstr>É neste momento da Análise de Viabilidade que o CNAE da empresa é informado:</vt:lpstr>
      <vt:lpstr>2. Inscrição na Receita Federal </vt:lpstr>
      <vt:lpstr>3. Registro na Junta Comercial  </vt:lpstr>
      <vt:lpstr>Cláusulas mais importantes no Contrato Social </vt:lpstr>
      <vt:lpstr>Apresentação do PowerPoint</vt:lpstr>
      <vt:lpstr>4. Registro no Município </vt:lpstr>
      <vt:lpstr>Apresentação do PowerPoint</vt:lpstr>
      <vt:lpstr>Apresentação do PowerPoint</vt:lpstr>
      <vt:lpstr>5. Licenciamento </vt:lpstr>
      <vt:lpstr>RELACIONAMENTO COM O COAF</vt:lpstr>
      <vt:lpstr>Abertura de conta corrente</vt:lpstr>
      <vt:lpstr>Emissão de Certificado Digital e-CNPJ</vt:lpstr>
      <vt:lpstr>Apresentação do PowerPoint</vt:lpstr>
      <vt:lpstr>Apresentação do PowerPoint</vt:lpstr>
      <vt:lpstr>Dúvidas e outros esclarecimentos sinfacsp@sinfac-sp.com.br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DA ESC - PROCEDIMENTOS JUNTOS AOS ÓRGÃOS PÚBLICOS</dc:title>
  <dc:creator>Gerencia01</dc:creator>
  <cp:lastModifiedBy>Gerencia01</cp:lastModifiedBy>
  <cp:revision>37</cp:revision>
  <cp:lastPrinted>2019-05-22T15:51:41Z</cp:lastPrinted>
  <dcterms:created xsi:type="dcterms:W3CDTF">2019-05-21T13:58:35Z</dcterms:created>
  <dcterms:modified xsi:type="dcterms:W3CDTF">2019-05-23T19:57:13Z</dcterms:modified>
</cp:coreProperties>
</file>